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4" r:id="rId9"/>
    <p:sldId id="265" r:id="rId10"/>
    <p:sldId id="266" r:id="rId11"/>
    <p:sldId id="268" r:id="rId12"/>
    <p:sldId id="269" r:id="rId13"/>
    <p:sldId id="271" r:id="rId14"/>
    <p:sldId id="272" r:id="rId15"/>
    <p:sldId id="273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884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Author and Date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Presentation Subtitle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Attribution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z="8500" spc="-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“Notable Quote”</a:t>
            </a:r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Author and Date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Presentation Subtitle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/>
          <a:p>
            <a:r>
              <a:t>Slide bullet text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r>
              <a:t>Slide bullet text</a:t>
            </a:r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Agenda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99"/>
            </a:lvl1pPr>
          </a:lstStyle>
          <a:p>
            <a:r>
              <a:t>Agenda Topics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Julia Harrison, Harry Oestreicher, &amp; Johnny Schiliró"/>
          <p:cNvSpPr txBox="1">
            <a:spLocks noGrp="1"/>
          </p:cNvSpPr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Julia Harrison, Harry Oestreicher, &amp; Johnny Schiliró</a:t>
            </a:r>
          </a:p>
        </p:txBody>
      </p:sp>
      <p:sp>
        <p:nvSpPr>
          <p:cNvPr id="152" name="Cryptocurrency for Energy Conscious Investors"/>
          <p:cNvSpPr txBox="1">
            <a:spLocks noGrp="1"/>
          </p:cNvSpPr>
          <p:nvPr>
            <p:ph type="title"/>
          </p:nvPr>
        </p:nvSpPr>
        <p:spPr>
          <a:xfrm>
            <a:off x="1206495" y="2574990"/>
            <a:ext cx="21971006" cy="4648203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r>
              <a:rPr dirty="0"/>
              <a:t>Cryptocurrency for Energy Conscious Investors</a:t>
            </a:r>
          </a:p>
        </p:txBody>
      </p:sp>
      <p:sp>
        <p:nvSpPr>
          <p:cNvPr id="153" name="Analysis &amp; Comparison of Eco-Friendly Crypto Portfolio"/>
          <p:cNvSpPr txBox="1"/>
          <p:nvPr/>
        </p:nvSpPr>
        <p:spPr>
          <a:xfrm>
            <a:off x="1201342" y="7223190"/>
            <a:ext cx="21971002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825500">
              <a:defRPr sz="5500" b="1">
                <a:solidFill>
                  <a:srgbClr val="000000"/>
                </a:solidFill>
              </a:defRPr>
            </a:lvl1pPr>
          </a:lstStyle>
          <a:p>
            <a:r>
              <a:rPr dirty="0"/>
              <a:t>Analysis &amp; Comparison of </a:t>
            </a:r>
            <a:r>
              <a:rPr lang="en-US" dirty="0"/>
              <a:t>an </a:t>
            </a:r>
            <a:r>
              <a:rPr dirty="0"/>
              <a:t>Eco-Friendly Crypto Portfolio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isk Cont.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Risk Cont.</a:t>
            </a:r>
          </a:p>
        </p:txBody>
      </p:sp>
      <p:sp>
        <p:nvSpPr>
          <p:cNvPr id="196" name="Slide bullet text"/>
          <p:cNvSpPr txBox="1">
            <a:spLocks noGrp="1"/>
          </p:cNvSpPr>
          <p:nvPr>
            <p:ph type="body" idx="1"/>
          </p:nvPr>
        </p:nvSpPr>
        <p:spPr>
          <a:xfrm>
            <a:off x="3694663" y="15717752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97" name="Screen Shot 2022-05-23 at 10.23.34 PM.png" descr="Screen Shot 2022-05-23 at 10.23.3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49" y="4233660"/>
            <a:ext cx="8336514" cy="57438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Screen Shot 2022-05-23 at 10.55.45 PM.png" descr="Screen Shot 2022-05-23 at 10.55.45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7933" y="1170016"/>
            <a:ext cx="13874829" cy="118711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erformance &amp; Volatility Comparison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Volatility Comparison</a:t>
            </a:r>
          </a:p>
        </p:txBody>
      </p:sp>
      <p:sp>
        <p:nvSpPr>
          <p:cNvPr id="205" name="Slide bullet text"/>
          <p:cNvSpPr txBox="1">
            <a:spLocks noGrp="1"/>
          </p:cNvSpPr>
          <p:nvPr>
            <p:ph type="body" idx="1"/>
          </p:nvPr>
        </p:nvSpPr>
        <p:spPr>
          <a:xfrm>
            <a:off x="2892921" y="16634027"/>
            <a:ext cx="2197100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52A35240-2101-82C9-9EB2-0C7E247CF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920" y="2237206"/>
            <a:ext cx="19165100" cy="112661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Daily Returns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lang="en-US" dirty="0"/>
              <a:t>Cumulative</a:t>
            </a:r>
            <a:r>
              <a:rPr dirty="0"/>
              <a:t> Returns</a:t>
            </a:r>
          </a:p>
        </p:txBody>
      </p:sp>
      <p:sp>
        <p:nvSpPr>
          <p:cNvPr id="208" name="Slide bullet text"/>
          <p:cNvSpPr txBox="1">
            <a:spLocks noGrp="1"/>
          </p:cNvSpPr>
          <p:nvPr>
            <p:ph type="body" idx="1"/>
          </p:nvPr>
        </p:nvSpPr>
        <p:spPr>
          <a:xfrm>
            <a:off x="3169384" y="18513973"/>
            <a:ext cx="21971002" cy="8256012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605034E9-ECB0-3B94-B8F7-671CF9AC8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0" y="5069501"/>
            <a:ext cx="21605223" cy="613721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Monte Carlo Simulation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Monte Carlo Simulation</a:t>
            </a:r>
          </a:p>
        </p:txBody>
      </p:sp>
      <p:sp>
        <p:nvSpPr>
          <p:cNvPr id="214" name="Slide bullet text"/>
          <p:cNvSpPr txBox="1">
            <a:spLocks noGrp="1"/>
          </p:cNvSpPr>
          <p:nvPr>
            <p:ph type="body" idx="1"/>
          </p:nvPr>
        </p:nvSpPr>
        <p:spPr>
          <a:xfrm>
            <a:off x="1206499" y="18762789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CFCB9509-FAF1-656F-55EC-0FA089327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79" y="2124104"/>
            <a:ext cx="22227461" cy="1159189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onclusions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Conclusions</a:t>
            </a:r>
          </a:p>
        </p:txBody>
      </p:sp>
      <p:sp>
        <p:nvSpPr>
          <p:cNvPr id="217" name="Slide bullet text"/>
          <p:cNvSpPr txBox="1">
            <a:spLocks noGrp="1"/>
          </p:cNvSpPr>
          <p:nvPr>
            <p:ph type="body" idx="1"/>
          </p:nvPr>
        </p:nvSpPr>
        <p:spPr>
          <a:xfrm>
            <a:off x="2395289" y="18679850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7E0A89-2735-5AE8-707C-199890A5F77A}"/>
              </a:ext>
            </a:extLst>
          </p:cNvPr>
          <p:cNvSpPr txBox="1"/>
          <p:nvPr/>
        </p:nvSpPr>
        <p:spPr>
          <a:xfrm>
            <a:off x="1446028" y="2718786"/>
            <a:ext cx="21222586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*The energy mechanism (</a:t>
            </a:r>
            <a:r>
              <a:rPr kumimoji="0" lang="en-US" sz="48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PoS</a:t>
            </a: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vs. </a:t>
            </a:r>
            <a:r>
              <a:rPr kumimoji="0" lang="en-US" sz="48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PoW</a:t>
            </a: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) is closely related to the total energy consumed of any given crypto currency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E071DA-A9C4-9F70-4345-9973C2EFBFA7}"/>
              </a:ext>
            </a:extLst>
          </p:cNvPr>
          <p:cNvSpPr txBox="1"/>
          <p:nvPr/>
        </p:nvSpPr>
        <p:spPr>
          <a:xfrm>
            <a:off x="1463749" y="5278080"/>
            <a:ext cx="21456502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*Proof of Work consensus mechanisms are MUCH less efficient than Proof of Stake consensus mechanisms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8F8292-5143-FECA-A198-5A644F7DD4AA}"/>
              </a:ext>
            </a:extLst>
          </p:cNvPr>
          <p:cNvSpPr txBox="1"/>
          <p:nvPr/>
        </p:nvSpPr>
        <p:spPr>
          <a:xfrm>
            <a:off x="1463749" y="7839751"/>
            <a:ext cx="21009935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*Energy efficiency of the crypto is an important parameter to measure against BTC &amp; ETH who are highly energy inefficient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AF47D6-C07A-B947-5D04-483250BEECF2}"/>
              </a:ext>
            </a:extLst>
          </p:cNvPr>
          <p:cNvSpPr txBox="1"/>
          <p:nvPr/>
        </p:nvSpPr>
        <p:spPr>
          <a:xfrm>
            <a:off x="1637414" y="10412742"/>
            <a:ext cx="21282837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*Cryptocurrencies are still a fairly volatile commodity regardless of energy consumption, trends in the value of these commodities </a:t>
            </a:r>
            <a:r>
              <a:rPr lang="en-US" sz="4800" dirty="0"/>
              <a:t>remains unpredictable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Recommendations &amp; Future Research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dirty="0"/>
              <a:t>Recommendations &amp; Future Research</a:t>
            </a:r>
          </a:p>
        </p:txBody>
      </p:sp>
      <p:sp>
        <p:nvSpPr>
          <p:cNvPr id="220" name="Slide bullet text"/>
          <p:cNvSpPr txBox="1">
            <a:spLocks noGrp="1"/>
          </p:cNvSpPr>
          <p:nvPr>
            <p:ph type="body" idx="1"/>
          </p:nvPr>
        </p:nvSpPr>
        <p:spPr>
          <a:xfrm>
            <a:off x="1206500" y="18735143"/>
            <a:ext cx="21971002" cy="8256012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74D9E1-77DD-C36F-49CF-02CFA887A2BE}"/>
              </a:ext>
            </a:extLst>
          </p:cNvPr>
          <p:cNvSpPr txBox="1"/>
          <p:nvPr/>
        </p:nvSpPr>
        <p:spPr>
          <a:xfrm>
            <a:off x="1206499" y="2611087"/>
            <a:ext cx="21971000" cy="23185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 Businesses, local, state, and national governments should consider the energy consumption &amp; efficiency of blockchain technologies, as well as </a:t>
            </a:r>
            <a:r>
              <a:rPr kumimoji="0" lang="en-US" sz="48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longterm</a:t>
            </a: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 environmental impact. EXAMPLE – Miami local govt use!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6CF755-71B3-F0F9-7078-D6782A84801E}"/>
              </a:ext>
            </a:extLst>
          </p:cNvPr>
          <p:cNvSpPr txBox="1"/>
          <p:nvPr/>
        </p:nvSpPr>
        <p:spPr>
          <a:xfrm>
            <a:off x="1206499" y="5763979"/>
            <a:ext cx="21143137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/>
              <a:t>*More focus on renewable energy sources for blockchain solutions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69418C-B38C-B0E6-AF31-F1F145E626D3}"/>
              </a:ext>
            </a:extLst>
          </p:cNvPr>
          <p:cNvSpPr txBox="1"/>
          <p:nvPr/>
        </p:nvSpPr>
        <p:spPr>
          <a:xfrm>
            <a:off x="1206499" y="7559392"/>
            <a:ext cx="22376515" cy="2308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/>
              <a:t>*Software Engineers should develop alternative types of consensus mechanisms &amp; verification protocols to avoid excessive energy consumption as crypto becomes more popular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512670-8C05-3BB7-2773-EE53B89DCE18}"/>
              </a:ext>
            </a:extLst>
          </p:cNvPr>
          <p:cNvSpPr txBox="1"/>
          <p:nvPr/>
        </p:nvSpPr>
        <p:spPr>
          <a:xfrm>
            <a:off x="1206499" y="10832133"/>
            <a:ext cx="21971001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*Purchase eco-friendly crypto </a:t>
            </a:r>
            <a:r>
              <a:rPr lang="en-US" sz="4800" dirty="0"/>
              <a:t>to become a part of the solution!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Eco-Conscious Crypto?"/>
          <p:cNvSpPr txBox="1">
            <a:spLocks noGrp="1"/>
          </p:cNvSpPr>
          <p:nvPr>
            <p:ph type="title"/>
          </p:nvPr>
        </p:nvSpPr>
        <p:spPr>
          <a:xfrm>
            <a:off x="967827" y="2137026"/>
            <a:ext cx="21971002" cy="1433165"/>
          </a:xfrm>
          <a:prstGeom prst="rect">
            <a:avLst/>
          </a:prstGeom>
        </p:spPr>
        <p:txBody>
          <a:bodyPr>
            <a:normAutofit/>
          </a:bodyPr>
          <a:lstStyle>
            <a:lvl1pPr defTabSz="457200">
              <a:lnSpc>
                <a:spcPct val="100000"/>
              </a:lnSpc>
              <a:defRPr sz="6500" spc="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sz="4400" dirty="0"/>
              <a:t>Eco-Conscious Crypto? </a:t>
            </a:r>
          </a:p>
        </p:txBody>
      </p:sp>
      <p:sp>
        <p:nvSpPr>
          <p:cNvPr id="156" name="Slide bullet text"/>
          <p:cNvSpPr txBox="1">
            <a:spLocks noGrp="1"/>
          </p:cNvSpPr>
          <p:nvPr>
            <p:ph type="body" idx="1"/>
          </p:nvPr>
        </p:nvSpPr>
        <p:spPr>
          <a:xfrm>
            <a:off x="3599876" y="15599267"/>
            <a:ext cx="2197100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sp>
        <p:nvSpPr>
          <p:cNvPr id="157" name="Consensus Mechanism Explained"/>
          <p:cNvSpPr txBox="1"/>
          <p:nvPr/>
        </p:nvSpPr>
        <p:spPr>
          <a:xfrm rot="20905286">
            <a:off x="7477788" y="3426390"/>
            <a:ext cx="102657" cy="1102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6500" b="1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endParaRPr dirty="0"/>
          </a:p>
        </p:txBody>
      </p:sp>
      <p:sp>
        <p:nvSpPr>
          <p:cNvPr id="158" name="How do we measure Energy Consumption?"/>
          <p:cNvSpPr txBox="1"/>
          <p:nvPr/>
        </p:nvSpPr>
        <p:spPr>
          <a:xfrm>
            <a:off x="967827" y="4808579"/>
            <a:ext cx="11738791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6500" b="1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sz="4400" dirty="0"/>
              <a:t>How do we measure Energy Consumption?</a:t>
            </a:r>
          </a:p>
        </p:txBody>
      </p:sp>
      <p:sp>
        <p:nvSpPr>
          <p:cNvPr id="159" name="Problem &amp; Background"/>
          <p:cNvSpPr txBox="1"/>
          <p:nvPr/>
        </p:nvSpPr>
        <p:spPr>
          <a:xfrm>
            <a:off x="967828" y="432783"/>
            <a:ext cx="1225169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8600" b="1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Problem &amp; Background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F9DBA0-98FF-8C2D-CE2A-7284B64BD6F0}"/>
              </a:ext>
            </a:extLst>
          </p:cNvPr>
          <p:cNvSpPr txBox="1"/>
          <p:nvPr/>
        </p:nvSpPr>
        <p:spPr>
          <a:xfrm>
            <a:off x="-3268289" y="6163433"/>
            <a:ext cx="12801600" cy="1323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8000" b="1" dirty="0">
                <a:solidFill>
                  <a:schemeClr val="bg2">
                    <a:lumMod val="50000"/>
                  </a:schemeClr>
                </a:solidFill>
              </a:rPr>
              <a:t>Proposal </a:t>
            </a:r>
            <a:endParaRPr 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0F85F0-A5AC-2D21-5085-DF809C862741}"/>
              </a:ext>
            </a:extLst>
          </p:cNvPr>
          <p:cNvSpPr txBox="1"/>
          <p:nvPr/>
        </p:nvSpPr>
        <p:spPr>
          <a:xfrm>
            <a:off x="8248696" y="8062025"/>
            <a:ext cx="9941652" cy="60119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defTabSz="457200"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lang="en-US" sz="3600" dirty="0"/>
          </a:p>
          <a:p>
            <a:pPr marL="914400" lvl="1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▪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PoW</a:t>
            </a:r>
            <a:r>
              <a:rPr lang="en-US" sz="3600" dirty="0"/>
              <a:t> –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/>
              <a:t>Bitcoin (BTC-USD)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/>
              <a:t>Ethereum (ETH-USD)</a:t>
            </a:r>
          </a:p>
          <a:p>
            <a:pPr algn="l" defTabSz="457200"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lang="en-US" sz="3600" dirty="0"/>
          </a:p>
          <a:p>
            <a:pPr marL="914400" lvl="1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▪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PoS</a:t>
            </a:r>
            <a:r>
              <a:rPr lang="en-US" sz="3600" dirty="0"/>
              <a:t> –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/>
              <a:t>Solana (SOL-BTC &amp; ETH)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Cardana</a:t>
            </a:r>
            <a:r>
              <a:rPr lang="en-US" sz="3600" dirty="0"/>
              <a:t> (ADA-BTC &amp; ETH)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Algorand</a:t>
            </a:r>
            <a:r>
              <a:rPr lang="en-US" sz="3600" dirty="0"/>
              <a:t> (ALGO-BTC &amp;ETH)</a:t>
            </a:r>
          </a:p>
          <a:p>
            <a:pPr marL="1371600" lvl="2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lang="en-US" sz="3600" dirty="0" err="1"/>
              <a:t>Tezos</a:t>
            </a:r>
            <a:r>
              <a:rPr lang="en-US" sz="3600" dirty="0"/>
              <a:t> (XTZ-BTC &amp; ETH)</a:t>
            </a:r>
          </a:p>
          <a:p>
            <a: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5BF3BD-FEA8-753F-46D1-5E95C6C825F8}"/>
              </a:ext>
            </a:extLst>
          </p:cNvPr>
          <p:cNvSpPr txBox="1"/>
          <p:nvPr/>
        </p:nvSpPr>
        <p:spPr>
          <a:xfrm>
            <a:off x="967827" y="7414996"/>
            <a:ext cx="23689340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Compare POS &amp; POW for energy efficiency and costs associated with energy usage, rank them, offer </a:t>
            </a:r>
          </a:p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a sample port</a:t>
            </a:r>
            <a:r>
              <a:rPr lang="en-US" sz="4000" dirty="0"/>
              <a:t>folio of “</a:t>
            </a:r>
            <a:r>
              <a:rPr lang="en-US" sz="4000" dirty="0" err="1"/>
              <a:t>EcoCrypto</a:t>
            </a:r>
            <a:r>
              <a:rPr lang="en-US" sz="4000" dirty="0"/>
              <a:t>” picks for investors who value the environment &amp; profit!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A69441-93CC-3FD3-C799-E9AAE5582C45}"/>
              </a:ext>
            </a:extLst>
          </p:cNvPr>
          <p:cNvSpPr txBox="1"/>
          <p:nvPr/>
        </p:nvSpPr>
        <p:spPr>
          <a:xfrm>
            <a:off x="967827" y="2716450"/>
            <a:ext cx="22742777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Bitcoin has about 45% of the crypto market or 570.252 billion USD</a:t>
            </a:r>
          </a:p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Ethereum has about 20% of the crypto market or 243.536 billion USD</a:t>
            </a:r>
          </a:p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/>
              <a:t>	Together – Both individually consume as much energy as two medium sized countries!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0BC43C-91DE-8A55-30A9-73863CAE9101}"/>
              </a:ext>
            </a:extLst>
          </p:cNvPr>
          <p:cNvSpPr txBox="1"/>
          <p:nvPr/>
        </p:nvSpPr>
        <p:spPr>
          <a:xfrm>
            <a:off x="967827" y="5381440"/>
            <a:ext cx="23416173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By Kilowatt/</a:t>
            </a:r>
            <a:r>
              <a:rPr kumimoji="0" lang="en-US" sz="4000" b="0" i="0" u="none" strike="noStrike" cap="none" spc="0" normalizeH="0" baseline="0" dirty="0" err="1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Terrawatt</a:t>
            </a:r>
            <a:r>
              <a:rPr lang="en-US" sz="4000" dirty="0" err="1"/>
              <a:t>s</a:t>
            </a:r>
            <a:r>
              <a:rPr lang="en-US" sz="4000" dirty="0"/>
              <a:t> per transaction, carbon emissions &amp; renewable resources like wind/solar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roposal"/>
          <p:cNvSpPr txBox="1">
            <a:spLocks noGrp="1"/>
          </p:cNvSpPr>
          <p:nvPr>
            <p:ph type="title"/>
          </p:nvPr>
        </p:nvSpPr>
        <p:spPr>
          <a:xfrm>
            <a:off x="893135" y="6716848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lang="en-US" dirty="0"/>
              <a:t>Method</a:t>
            </a:r>
            <a:endParaRPr dirty="0"/>
          </a:p>
        </p:txBody>
      </p:sp>
      <p:sp>
        <p:nvSpPr>
          <p:cNvPr id="162" name="Slide bullet text"/>
          <p:cNvSpPr txBox="1">
            <a:spLocks noGrp="1"/>
          </p:cNvSpPr>
          <p:nvPr>
            <p:ph type="body" idx="1"/>
          </p:nvPr>
        </p:nvSpPr>
        <p:spPr>
          <a:xfrm>
            <a:off x="-3651343" y="16239081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sp>
        <p:nvSpPr>
          <p:cNvPr id="163" name="Hypotheses…"/>
          <p:cNvSpPr txBox="1"/>
          <p:nvPr/>
        </p:nvSpPr>
        <p:spPr>
          <a:xfrm>
            <a:off x="893135" y="1082119"/>
            <a:ext cx="21971002" cy="4657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8500" b="1">
                <a:solidFill>
                  <a:srgbClr val="000000"/>
                </a:solidFill>
              </a:defRPr>
            </a:pPr>
            <a:r>
              <a:rPr dirty="0"/>
              <a:t>Hypotheses</a:t>
            </a:r>
          </a:p>
          <a:p>
            <a:pPr algn="l" defTabSz="457200">
              <a:defRPr sz="3100" b="1">
                <a:solidFill>
                  <a:srgbClr val="000000"/>
                </a:solidFill>
              </a:defRPr>
            </a:pPr>
            <a:endParaRPr dirty="0"/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rPr sz="3600" dirty="0"/>
              <a:t>Proof of Stake cryptocurrencies (no matter their expected use) are more environmentally friendly 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rPr sz="3600" dirty="0"/>
              <a:t>than non-Proof of Stake cryptocurrencies (specifically comparing Proof of Work cryptocurrencies).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endParaRPr sz="3600" dirty="0"/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rPr sz="3600" dirty="0"/>
              <a:t>Proof of Work cryptocurrencies outperform Proof of Stake cryptocurrencies in regards to cumulative returns, 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rPr sz="3600" dirty="0"/>
              <a:t>however Proof of Stake cryptocurrencies are less volatile and less risky. </a:t>
            </a:r>
          </a:p>
        </p:txBody>
      </p:sp>
      <p:sp>
        <p:nvSpPr>
          <p:cNvPr id="164" name="Define and distinguish eco-friendly and non eco-friendly blockchain technologies…"/>
          <p:cNvSpPr txBox="1"/>
          <p:nvPr/>
        </p:nvSpPr>
        <p:spPr>
          <a:xfrm>
            <a:off x="7634332" y="5175547"/>
            <a:ext cx="10265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DC192-36DE-618F-B6C7-A0E67E807AF1}"/>
              </a:ext>
            </a:extLst>
          </p:cNvPr>
          <p:cNvSpPr txBox="1"/>
          <p:nvPr/>
        </p:nvSpPr>
        <p:spPr>
          <a:xfrm>
            <a:off x="893135" y="7029738"/>
            <a:ext cx="22838735" cy="55092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Define and distinguish eco-friendly and non eco-friendly blockchain technologies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Define </a:t>
            </a:r>
            <a:r>
              <a:rPr lang="en-US" sz="3200" dirty="0" err="1"/>
              <a:t>PoW</a:t>
            </a:r>
            <a:r>
              <a:rPr lang="en-US" sz="3200" dirty="0"/>
              <a:t> and Pos Portfolios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Fetch and compile Historical Data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Analyze Volatility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Analyze Risk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  <a:endParaRPr lang="en-US" sz="3200" dirty="0"/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rPr lang="en-US" sz="3200" dirty="0"/>
              <a:t>Monte-Carlo Simulation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Energy &amp; Efficiency Data Compiled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Energy &amp; Efficiency Data Compiled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DB3982-1085-DDB9-3DCF-AE563069C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065" y="2512664"/>
            <a:ext cx="21754213" cy="1148320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ata Collected &amp; Explored via Coinbase"/>
          <p:cNvSpPr txBox="1">
            <a:spLocks noGrp="1"/>
          </p:cNvSpPr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Data Collected &amp; Explored via Coinbase</a:t>
            </a:r>
          </a:p>
        </p:txBody>
      </p:sp>
      <p:sp>
        <p:nvSpPr>
          <p:cNvPr id="167" name="Slide bullet text"/>
          <p:cNvSpPr txBox="1">
            <a:spLocks noGrp="1"/>
          </p:cNvSpPr>
          <p:nvPr>
            <p:ph type="body" idx="1"/>
          </p:nvPr>
        </p:nvSpPr>
        <p:spPr>
          <a:xfrm>
            <a:off x="2652004" y="16239081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68" name="Screen Shot 2022-05-23 at 10.10.39 PM.png" descr="Screen Shot 2022-05-23 at 10.10.3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255" y="4805916"/>
            <a:ext cx="8997376" cy="49804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Screen Shot 2022-05-23 at 10.10.58 PM.png" descr="Screen Shot 2022-05-23 at 10.10.58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2691" y="2254102"/>
            <a:ext cx="15611309" cy="11461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20 Mineable Cryptocurrencies"/>
          <p:cNvSpPr txBox="1">
            <a:spLocks noGrp="1"/>
          </p:cNvSpPr>
          <p:nvPr>
            <p:ph type="title"/>
          </p:nvPr>
        </p:nvSpPr>
        <p:spPr>
          <a:xfrm>
            <a:off x="1206500" y="581867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20 Mineable Cryptocurrencies</a:t>
            </a:r>
          </a:p>
        </p:txBody>
      </p:sp>
      <p:sp>
        <p:nvSpPr>
          <p:cNvPr id="176" name="Slide bullet text"/>
          <p:cNvSpPr txBox="1">
            <a:spLocks noGrp="1"/>
          </p:cNvSpPr>
          <p:nvPr>
            <p:ph type="body" idx="1"/>
          </p:nvPr>
        </p:nvSpPr>
        <p:spPr>
          <a:xfrm>
            <a:off x="1917403" y="16167991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77" name="Screen Shot 2022-05-23 at 10.13.26 PM.png" descr="Screen Shot 2022-05-23 at 10.13.2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776" y="2136667"/>
            <a:ext cx="17097075" cy="111526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erformance &amp; Volatility"/>
          <p:cNvSpPr txBox="1">
            <a:spLocks noGrp="1"/>
          </p:cNvSpPr>
          <p:nvPr>
            <p:ph type="title"/>
          </p:nvPr>
        </p:nvSpPr>
        <p:spPr>
          <a:xfrm>
            <a:off x="1206500" y="526574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Performance &amp; Volatility</a:t>
            </a:r>
          </a:p>
        </p:txBody>
      </p:sp>
      <p:sp>
        <p:nvSpPr>
          <p:cNvPr id="184" name="Slide bullet text"/>
          <p:cNvSpPr txBox="1">
            <a:spLocks noGrp="1"/>
          </p:cNvSpPr>
          <p:nvPr>
            <p:ph type="body" idx="1"/>
          </p:nvPr>
        </p:nvSpPr>
        <p:spPr>
          <a:xfrm>
            <a:off x="1727829" y="16310171"/>
            <a:ext cx="2197100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85" name="Screen Shot 2022-05-23 at 10.19.46 PM.png" descr="Screen Shot 2022-05-23 at 10.19.4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052" y="1908757"/>
            <a:ext cx="17278569" cy="114245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Volatility Cont."/>
          <p:cNvSpPr txBox="1">
            <a:spLocks noGrp="1"/>
          </p:cNvSpPr>
          <p:nvPr>
            <p:ph type="title"/>
          </p:nvPr>
        </p:nvSpPr>
        <p:spPr>
          <a:xfrm>
            <a:off x="1012976" y="554221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Volatility Cont.</a:t>
            </a:r>
          </a:p>
        </p:txBody>
      </p:sp>
      <p:sp>
        <p:nvSpPr>
          <p:cNvPr id="188" name="\"/>
          <p:cNvSpPr txBox="1">
            <a:spLocks noGrp="1"/>
          </p:cNvSpPr>
          <p:nvPr>
            <p:ph type="body" idx="1"/>
          </p:nvPr>
        </p:nvSpPr>
        <p:spPr>
          <a:xfrm>
            <a:off x="2841578" y="16073203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1pPr>
          </a:lstStyle>
          <a:p>
            <a:r>
              <a:t>\</a:t>
            </a:r>
          </a:p>
        </p:txBody>
      </p:sp>
      <p:pic>
        <p:nvPicPr>
          <p:cNvPr id="189" name="Screen Shot 2022-05-23 at 10.20.43 PM.png" descr="Screen Shot 2022-05-23 at 10.20.43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480" y="2520171"/>
            <a:ext cx="20594740" cy="5842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isk"/>
          <p:cNvSpPr txBox="1">
            <a:spLocks noGrp="1"/>
          </p:cNvSpPr>
          <p:nvPr>
            <p:ph type="title"/>
          </p:nvPr>
        </p:nvSpPr>
        <p:spPr>
          <a:xfrm>
            <a:off x="1206500" y="471282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Risk</a:t>
            </a:r>
          </a:p>
        </p:txBody>
      </p:sp>
      <p:sp>
        <p:nvSpPr>
          <p:cNvPr id="192" name="Slide bullet text"/>
          <p:cNvSpPr txBox="1">
            <a:spLocks noGrp="1"/>
          </p:cNvSpPr>
          <p:nvPr>
            <p:ph type="body" idx="1"/>
          </p:nvPr>
        </p:nvSpPr>
        <p:spPr>
          <a:xfrm>
            <a:off x="1964797" y="15978417"/>
            <a:ext cx="21971002" cy="8256011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pPr>
            <a:endParaRPr/>
          </a:p>
        </p:txBody>
      </p:sp>
      <p:pic>
        <p:nvPicPr>
          <p:cNvPr id="193" name="Screen Shot 2022-05-23 at 10.21.11 PM.png" descr="Screen Shot 2022-05-23 at 10.21.11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864" y="2043975"/>
            <a:ext cx="16798469" cy="112315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445</Words>
  <Application>Microsoft Office PowerPoint</Application>
  <PresentationFormat>Custom</PresentationFormat>
  <Paragraphs>63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Helvetica</vt:lpstr>
      <vt:lpstr>Helvetica Neue</vt:lpstr>
      <vt:lpstr>Helvetica Neue Medium</vt:lpstr>
      <vt:lpstr>Times Roman</vt:lpstr>
      <vt:lpstr>21_BasicWhite</vt:lpstr>
      <vt:lpstr>Cryptocurrency for Energy Conscious Investors</vt:lpstr>
      <vt:lpstr>Eco-Conscious Crypto? </vt:lpstr>
      <vt:lpstr>Method</vt:lpstr>
      <vt:lpstr>Energy &amp; Efficiency Data Compiled </vt:lpstr>
      <vt:lpstr>Data Collected &amp; Explored via Coinbase</vt:lpstr>
      <vt:lpstr>20 Mineable Cryptocurrencies</vt:lpstr>
      <vt:lpstr>Performance &amp; Volatility</vt:lpstr>
      <vt:lpstr>Volatility Cont.</vt:lpstr>
      <vt:lpstr>Risk</vt:lpstr>
      <vt:lpstr>Risk Cont.</vt:lpstr>
      <vt:lpstr>Volatility Comparison</vt:lpstr>
      <vt:lpstr>Cumulative Returns</vt:lpstr>
      <vt:lpstr>Monte Carlo Simulation</vt:lpstr>
      <vt:lpstr>Conclusions</vt:lpstr>
      <vt:lpstr>Recommendations &amp; Future Research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Cryptocurrency for Energy Conscious Investors</dc:title>
  <cp:lastModifiedBy>Julia Harrison</cp:lastModifiedBy>
  <cp:revision>7</cp:revision>
  <dcterms:modified xsi:type="dcterms:W3CDTF">2022-05-24T12:09:42Z</dcterms:modified>
</cp:coreProperties>
</file>